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465" r:id="rId2"/>
    <p:sldId id="316" r:id="rId3"/>
    <p:sldId id="318" r:id="rId4"/>
    <p:sldId id="319" r:id="rId5"/>
    <p:sldId id="321" r:id="rId6"/>
    <p:sldId id="323" r:id="rId7"/>
    <p:sldId id="324" r:id="rId8"/>
    <p:sldId id="281" r:id="rId9"/>
    <p:sldId id="325" r:id="rId10"/>
    <p:sldId id="326" r:id="rId11"/>
    <p:sldId id="270" r:id="rId12"/>
  </p:sldIdLst>
  <p:sldSz cx="12192000" cy="6858000"/>
  <p:notesSz cx="6858000" cy="9144000"/>
  <p:embeddedFontLst>
    <p:embeddedFont>
      <p:font typeface="Quicksand" panose="020B0604020202020204" charset="0"/>
      <p:regular r:id="rId13"/>
      <p:bold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404040"/>
    <a:srgbClr val="FFFFFF"/>
    <a:srgbClr val="FFFBF7"/>
    <a:srgbClr val="FF8119"/>
    <a:srgbClr val="FFAF6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1" autoAdjust="0"/>
    <p:restoredTop sz="94660"/>
  </p:normalViewPr>
  <p:slideViewPr>
    <p:cSldViewPr snapToGrid="0">
      <p:cViewPr>
        <p:scale>
          <a:sx n="100" d="100"/>
          <a:sy n="100" d="100"/>
        </p:scale>
        <p:origin x="108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F11CB1-6674-41A0-B88C-9053AF572730}"/>
              </a:ext>
            </a:extLst>
          </p:cNvPr>
          <p:cNvSpPr/>
          <p:nvPr userDrawn="1"/>
        </p:nvSpPr>
        <p:spPr>
          <a:xfrm>
            <a:off x="11185557" y="-90897"/>
            <a:ext cx="1069731" cy="152986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8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8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49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37483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243847" y="1281500"/>
            <a:ext cx="11704305" cy="282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</a:rPr>
              <a:t>Tuần</a:t>
            </a:r>
            <a:r>
              <a:rPr lang="en-US" sz="5200" b="1" dirty="0">
                <a:solidFill>
                  <a:srgbClr val="002060"/>
                </a:solidFill>
              </a:rPr>
              <a:t> 11</a:t>
            </a:r>
            <a:endParaRPr sz="52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</a:rPr>
              <a:t>Bài</a:t>
            </a:r>
            <a:r>
              <a:rPr lang="en-US" sz="5200" b="1" dirty="0">
                <a:solidFill>
                  <a:srgbClr val="FF0000"/>
                </a:solidFill>
              </a:rPr>
              <a:t> 4: </a:t>
            </a:r>
            <a:r>
              <a:rPr lang="en-US" sz="5200" b="1" dirty="0" err="1">
                <a:solidFill>
                  <a:srgbClr val="FF0000"/>
                </a:solidFill>
              </a:rPr>
              <a:t>Hình</a:t>
            </a:r>
            <a:r>
              <a:rPr lang="en-US" sz="5200" b="1" dirty="0">
                <a:solidFill>
                  <a:srgbClr val="FF0000"/>
                </a:solidFill>
              </a:rPr>
              <a:t> thang </a:t>
            </a:r>
            <a:r>
              <a:rPr lang="en-US" sz="5200" b="1" dirty="0" err="1">
                <a:solidFill>
                  <a:srgbClr val="FF0000"/>
                </a:solidFill>
              </a:rPr>
              <a:t>cân</a:t>
            </a:r>
            <a:r>
              <a:rPr lang="en-US" sz="5200" b="1" dirty="0">
                <a:solidFill>
                  <a:srgbClr val="FF0000"/>
                </a:solidFill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</a:rPr>
              <a:t>Tiết</a:t>
            </a:r>
            <a:r>
              <a:rPr lang="en-US" sz="5200" b="1" dirty="0">
                <a:solidFill>
                  <a:srgbClr val="FF0000"/>
                </a:solidFill>
              </a:rPr>
              <a:t> 2 </a:t>
            </a:r>
            <a:endParaRPr sz="52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2552E-E0CC-49FB-9363-BCBA9A783E5F}"/>
              </a:ext>
            </a:extLst>
          </p:cNvPr>
          <p:cNvSpPr/>
          <p:nvPr/>
        </p:nvSpPr>
        <p:spPr>
          <a:xfrm>
            <a:off x="10961775" y="635169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Quicksand" pitchFamily="2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Quicksand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852A42-CC5C-460E-8AF9-2F1D29702184}"/>
              </a:ext>
            </a:extLst>
          </p:cNvPr>
          <p:cNvSpPr/>
          <p:nvPr/>
        </p:nvSpPr>
        <p:spPr>
          <a:xfrm>
            <a:off x="288886" y="851410"/>
            <a:ext cx="2187614" cy="628145"/>
          </a:xfrm>
          <a:custGeom>
            <a:avLst/>
            <a:gdLst>
              <a:gd name="connsiteX0" fmla="*/ 2202450 w 3624852"/>
              <a:gd name="connsiteY0" fmla="*/ 0 h 1440945"/>
              <a:gd name="connsiteX1" fmla="*/ 3623589 w 3624852"/>
              <a:gd name="connsiteY1" fmla="*/ 0 h 1440945"/>
              <a:gd name="connsiteX2" fmla="*/ 3624852 w 3624852"/>
              <a:gd name="connsiteY2" fmla="*/ 24895 h 1440945"/>
              <a:gd name="connsiteX3" fmla="*/ 2347883 w 3624852"/>
              <a:gd name="connsiteY3" fmla="*/ 1433634 h 1440945"/>
              <a:gd name="connsiteX4" fmla="*/ 2273300 w 3624852"/>
              <a:gd name="connsiteY4" fmla="*/ 1437384 h 1440945"/>
              <a:gd name="connsiteX5" fmla="*/ 2273300 w 3624852"/>
              <a:gd name="connsiteY5" fmla="*/ 1440945 h 1440945"/>
              <a:gd name="connsiteX6" fmla="*/ 2202451 w 3624852"/>
              <a:gd name="connsiteY6" fmla="*/ 1440945 h 1440945"/>
              <a:gd name="connsiteX7" fmla="*/ 2202450 w 3624852"/>
              <a:gd name="connsiteY7" fmla="*/ 1440945 h 1440945"/>
              <a:gd name="connsiteX8" fmla="*/ 0 w 3624852"/>
              <a:gd name="connsiteY8" fmla="*/ 1440945 h 1440945"/>
              <a:gd name="connsiteX9" fmla="*/ 0 w 3624852"/>
              <a:gd name="connsiteY9" fmla="*/ 1089 h 1440945"/>
              <a:gd name="connsiteX10" fmla="*/ 2202450 w 3624852"/>
              <a:gd name="connsiteY10" fmla="*/ 1089 h 144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4852" h="1440945">
                <a:moveTo>
                  <a:pt x="2202450" y="0"/>
                </a:moveTo>
                <a:lnTo>
                  <a:pt x="3623589" y="0"/>
                </a:lnTo>
                <a:lnTo>
                  <a:pt x="3624852" y="24895"/>
                </a:lnTo>
                <a:cubicBezTo>
                  <a:pt x="3624852" y="758079"/>
                  <a:pt x="3065137" y="1361118"/>
                  <a:pt x="2347883" y="1433634"/>
                </a:cubicBezTo>
                <a:lnTo>
                  <a:pt x="2273300" y="1437384"/>
                </a:lnTo>
                <a:lnTo>
                  <a:pt x="2273300" y="1440945"/>
                </a:lnTo>
                <a:lnTo>
                  <a:pt x="2202451" y="1440945"/>
                </a:lnTo>
                <a:lnTo>
                  <a:pt x="2202450" y="1440945"/>
                </a:lnTo>
                <a:lnTo>
                  <a:pt x="0" y="1440945"/>
                </a:lnTo>
                <a:lnTo>
                  <a:pt x="0" y="1089"/>
                </a:lnTo>
                <a:lnTo>
                  <a:pt x="2202450" y="1089"/>
                </a:lnTo>
                <a:close/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 err="1"/>
              <a:t>Chuẩn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A6CEC-BA7A-4AB7-842E-40B9043463AB}"/>
              </a:ext>
            </a:extLst>
          </p:cNvPr>
          <p:cNvSpPr txBox="1"/>
          <p:nvPr/>
        </p:nvSpPr>
        <p:spPr>
          <a:xfrm>
            <a:off x="2596828" y="750962"/>
            <a:ext cx="929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tiết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94D9FB-B901-43F2-A1F3-D8C7FB5D2863}"/>
              </a:ext>
            </a:extLst>
          </p:cNvPr>
          <p:cNvSpPr txBox="1"/>
          <p:nvPr/>
        </p:nvSpPr>
        <p:spPr>
          <a:xfrm>
            <a:off x="1742173" y="2745877"/>
            <a:ext cx="975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7707"/>
                </a:solidFill>
              </a:rPr>
              <a:t>Ôn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tập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lại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công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thức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tính</a:t>
            </a:r>
            <a:r>
              <a:rPr lang="en-US" sz="2400" dirty="0">
                <a:solidFill>
                  <a:srgbClr val="FF7707"/>
                </a:solidFill>
              </a:rPr>
              <a:t> chu vi </a:t>
            </a:r>
            <a:r>
              <a:rPr lang="en-US" sz="2400" dirty="0" err="1">
                <a:solidFill>
                  <a:srgbClr val="FF7707"/>
                </a:solidFill>
              </a:rPr>
              <a:t>và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diện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tích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của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hình</a:t>
            </a:r>
            <a:r>
              <a:rPr lang="en-US" sz="2400" dirty="0">
                <a:solidFill>
                  <a:srgbClr val="FF7707"/>
                </a:solidFill>
              </a:rPr>
              <a:t> thang.</a:t>
            </a:r>
          </a:p>
          <a:p>
            <a:endParaRPr lang="en-US" sz="2400" dirty="0">
              <a:solidFill>
                <a:srgbClr val="FF7707"/>
              </a:solidFill>
            </a:endParaRPr>
          </a:p>
          <a:p>
            <a:r>
              <a:rPr lang="en-US" sz="2400" dirty="0" err="1">
                <a:solidFill>
                  <a:srgbClr val="FF7707"/>
                </a:solidFill>
              </a:rPr>
              <a:t>Đọc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ví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dụ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trong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sách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giáo</a:t>
            </a:r>
            <a:r>
              <a:rPr lang="en-US" sz="2400" dirty="0">
                <a:solidFill>
                  <a:srgbClr val="FF7707"/>
                </a:solidFill>
              </a:rPr>
              <a:t> khoa </a:t>
            </a:r>
            <a:r>
              <a:rPr lang="en-US" sz="2400" dirty="0" err="1">
                <a:solidFill>
                  <a:srgbClr val="FF7707"/>
                </a:solidFill>
              </a:rPr>
              <a:t>trang</a:t>
            </a:r>
            <a:r>
              <a:rPr lang="en-US" sz="2400" dirty="0">
                <a:solidFill>
                  <a:srgbClr val="FF7707"/>
                </a:solidFill>
              </a:rPr>
              <a:t> 106.</a:t>
            </a:r>
          </a:p>
          <a:p>
            <a:endParaRPr lang="en-US" sz="2400" dirty="0"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3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1529" y="2909991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222" y="28075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pic>
        <p:nvPicPr>
          <p:cNvPr id="16" name="Content Placeholder 3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A76260B2-DD82-48D7-8F99-53F55312E3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6" t="13000" r="3472" b="45120"/>
          <a:stretch/>
        </p:blipFill>
        <p:spPr>
          <a:xfrm>
            <a:off x="679509" y="3135313"/>
            <a:ext cx="5002213" cy="33575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333464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067336" y="1519381"/>
            <a:ext cx="998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ABCD ở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31,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3F213D-08C9-4835-AEF7-B9D0076044B9}"/>
              </a:ext>
            </a:extLst>
          </p:cNvPr>
          <p:cNvCxnSpPr/>
          <p:nvPr/>
        </p:nvCxnSpPr>
        <p:spPr>
          <a:xfrm>
            <a:off x="1914856" y="3735025"/>
            <a:ext cx="256309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D4FD4E-4EDE-4971-A89E-42CF59323D73}"/>
              </a:ext>
            </a:extLst>
          </p:cNvPr>
          <p:cNvCxnSpPr>
            <a:cxnSpLocks/>
          </p:cNvCxnSpPr>
          <p:nvPr/>
        </p:nvCxnSpPr>
        <p:spPr>
          <a:xfrm>
            <a:off x="1344738" y="5289632"/>
            <a:ext cx="36264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CA4323-88EF-477C-A16C-76BD6E18FB71}"/>
              </a:ext>
            </a:extLst>
          </p:cNvPr>
          <p:cNvSpPr txBox="1"/>
          <p:nvPr/>
        </p:nvSpPr>
        <p:spPr>
          <a:xfrm>
            <a:off x="983673" y="2200289"/>
            <a:ext cx="1106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a) Quan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song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hay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không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29BA6D-2583-4C95-95DA-7B19F62A0F1F}"/>
              </a:ext>
            </a:extLst>
          </p:cNvPr>
          <p:cNvSpPr txBox="1"/>
          <p:nvPr/>
        </p:nvSpPr>
        <p:spPr>
          <a:xfrm>
            <a:off x="5448301" y="4318366"/>
            <a:ext cx="7067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8119"/>
                </a:solidFill>
              </a:rPr>
              <a:t>Cạnh</a:t>
            </a:r>
            <a:r>
              <a:rPr lang="en-US" sz="3000" dirty="0">
                <a:solidFill>
                  <a:srgbClr val="FF8119"/>
                </a:solidFill>
              </a:rPr>
              <a:t> AB song </a:t>
            </a:r>
            <a:r>
              <a:rPr lang="en-US" sz="3000" dirty="0" err="1">
                <a:solidFill>
                  <a:srgbClr val="FF8119"/>
                </a:solidFill>
              </a:rPr>
              <a:t>song</a:t>
            </a:r>
            <a:r>
              <a:rPr lang="en-US" sz="3000" dirty="0">
                <a:solidFill>
                  <a:srgbClr val="FF8119"/>
                </a:solidFill>
              </a:rPr>
              <a:t> </a:t>
            </a:r>
            <a:r>
              <a:rPr lang="en-US" sz="3000" dirty="0" err="1">
                <a:solidFill>
                  <a:srgbClr val="FF8119"/>
                </a:solidFill>
              </a:rPr>
              <a:t>với</a:t>
            </a:r>
            <a:r>
              <a:rPr lang="en-US" sz="3000" dirty="0">
                <a:solidFill>
                  <a:srgbClr val="FF8119"/>
                </a:solidFill>
              </a:rPr>
              <a:t> </a:t>
            </a:r>
            <a:r>
              <a:rPr lang="en-US" sz="3000" dirty="0" err="1">
                <a:solidFill>
                  <a:srgbClr val="FF8119"/>
                </a:solidFill>
              </a:rPr>
              <a:t>cạnh</a:t>
            </a:r>
            <a:r>
              <a:rPr lang="en-US" sz="3000" dirty="0">
                <a:solidFill>
                  <a:srgbClr val="FF8119"/>
                </a:solidFill>
              </a:rPr>
              <a:t> CD</a:t>
            </a:r>
          </a:p>
        </p:txBody>
      </p:sp>
    </p:spTree>
    <p:extLst>
      <p:ext uri="{BB962C8B-B14F-4D97-AF65-F5344CB8AC3E}">
        <p14:creationId xmlns:p14="http://schemas.microsoft.com/office/powerpoint/2010/main" val="32037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770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7707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563" y="30638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pic>
        <p:nvPicPr>
          <p:cNvPr id="16" name="Content Placeholder 3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A76260B2-DD82-48D7-8F99-53F55312E3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6" t="13000" r="3472" b="45120"/>
          <a:stretch/>
        </p:blipFill>
        <p:spPr>
          <a:xfrm>
            <a:off x="713065" y="3251200"/>
            <a:ext cx="5002213" cy="33575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333464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067336" y="1519381"/>
            <a:ext cx="998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ABCD ở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31,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A4323-88EF-477C-A16C-76BD6E18FB71}"/>
              </a:ext>
            </a:extLst>
          </p:cNvPr>
          <p:cNvSpPr txBox="1"/>
          <p:nvPr/>
        </p:nvSpPr>
        <p:spPr>
          <a:xfrm>
            <a:off x="983673" y="2200289"/>
            <a:ext cx="1106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thẳng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chia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BC,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AC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BD.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41000A5-6C66-405D-9F09-8D7D479F7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8" b="30119"/>
          <a:stretch/>
        </p:blipFill>
        <p:spPr>
          <a:xfrm rot="17319481">
            <a:off x="-1773332" y="-30788"/>
            <a:ext cx="10881360" cy="1416133"/>
          </a:xfrm>
          <a:prstGeom prst="rect">
            <a:avLst/>
          </a:prstGeom>
        </p:spPr>
      </p:pic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8A67C40-8736-4EEF-8FC9-1B9F80C2F4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8" b="30119"/>
          <a:stretch/>
        </p:blipFill>
        <p:spPr>
          <a:xfrm rot="4305150">
            <a:off x="90124" y="8313577"/>
            <a:ext cx="10881360" cy="14161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33A59E-2D7E-488F-93CD-0D04B5C35C8D}"/>
              </a:ext>
            </a:extLst>
          </p:cNvPr>
          <p:cNvSpPr txBox="1"/>
          <p:nvPr/>
        </p:nvSpPr>
        <p:spPr>
          <a:xfrm>
            <a:off x="8839365" y="3355850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AD = 3,1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BD505-AC17-4D5D-9F43-F9CA8523A76F}"/>
              </a:ext>
            </a:extLst>
          </p:cNvPr>
          <p:cNvSpPr txBox="1"/>
          <p:nvPr/>
        </p:nvSpPr>
        <p:spPr>
          <a:xfrm>
            <a:off x="8839099" y="4014249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BC = 3,1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BE086-5661-47C3-B97A-278E7951D51D}"/>
              </a:ext>
            </a:extLst>
          </p:cNvPr>
          <p:cNvSpPr txBox="1"/>
          <p:nvPr/>
        </p:nvSpPr>
        <p:spPr>
          <a:xfrm>
            <a:off x="8762257" y="4949647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AD = BC</a:t>
            </a:r>
          </a:p>
        </p:txBody>
      </p:sp>
    </p:spTree>
    <p:extLst>
      <p:ext uri="{BB962C8B-B14F-4D97-AF65-F5344CB8AC3E}">
        <p14:creationId xmlns:p14="http://schemas.microsoft.com/office/powerpoint/2010/main" val="407633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14" y="29686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pic>
        <p:nvPicPr>
          <p:cNvPr id="16" name="Content Placeholder 3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A76260B2-DD82-48D7-8F99-53F55312E3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6" t="13000" r="3472" b="45120"/>
          <a:stretch/>
        </p:blipFill>
        <p:spPr>
          <a:xfrm>
            <a:off x="504209" y="3250529"/>
            <a:ext cx="5002213" cy="33575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333464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067336" y="1519381"/>
            <a:ext cx="998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ABCD ở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31,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A4323-88EF-477C-A16C-76BD6E18FB71}"/>
              </a:ext>
            </a:extLst>
          </p:cNvPr>
          <p:cNvSpPr txBox="1"/>
          <p:nvPr/>
        </p:nvSpPr>
        <p:spPr>
          <a:xfrm>
            <a:off x="983673" y="2200289"/>
            <a:ext cx="1106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thẳng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chia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BC,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AC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BD.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41000A5-6C66-405D-9F09-8D7D479F7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8" b="30119"/>
          <a:stretch/>
        </p:blipFill>
        <p:spPr>
          <a:xfrm rot="1582230">
            <a:off x="686001" y="6051969"/>
            <a:ext cx="10881360" cy="1416133"/>
          </a:xfrm>
          <a:prstGeom prst="rect">
            <a:avLst/>
          </a:prstGeom>
        </p:spPr>
      </p:pic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8A67C40-8736-4EEF-8FC9-1B9F80C2F4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8" b="30119"/>
          <a:stretch/>
        </p:blipFill>
        <p:spPr>
          <a:xfrm rot="19998271">
            <a:off x="721360" y="2924940"/>
            <a:ext cx="10881360" cy="14161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33A59E-2D7E-488F-93CD-0D04B5C35C8D}"/>
              </a:ext>
            </a:extLst>
          </p:cNvPr>
          <p:cNvSpPr txBox="1"/>
          <p:nvPr/>
        </p:nvSpPr>
        <p:spPr>
          <a:xfrm>
            <a:off x="8839365" y="3355850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AC = 6,6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BD505-AC17-4D5D-9F43-F9CA8523A76F}"/>
              </a:ext>
            </a:extLst>
          </p:cNvPr>
          <p:cNvSpPr txBox="1"/>
          <p:nvPr/>
        </p:nvSpPr>
        <p:spPr>
          <a:xfrm>
            <a:off x="8839099" y="4014249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BD = 6,6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BE086-5661-47C3-B97A-278E7951D51D}"/>
              </a:ext>
            </a:extLst>
          </p:cNvPr>
          <p:cNvSpPr txBox="1"/>
          <p:nvPr/>
        </p:nvSpPr>
        <p:spPr>
          <a:xfrm>
            <a:off x="8762257" y="4949647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AC = BD</a:t>
            </a:r>
          </a:p>
        </p:txBody>
      </p:sp>
    </p:spTree>
    <p:extLst>
      <p:ext uri="{BB962C8B-B14F-4D97-AF65-F5344CB8AC3E}">
        <p14:creationId xmlns:p14="http://schemas.microsoft.com/office/powerpoint/2010/main" val="34415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085" y="2802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pic>
        <p:nvPicPr>
          <p:cNvPr id="16" name="Content Placeholder 3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A76260B2-DD82-48D7-8F99-53F55312E3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6" t="62078" r="3242" b="279"/>
          <a:stretch/>
        </p:blipFill>
        <p:spPr>
          <a:xfrm>
            <a:off x="7189788" y="3136900"/>
            <a:ext cx="5002212" cy="30178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333464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067336" y="1519381"/>
            <a:ext cx="998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Gấp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BC,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32). So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DAB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CBA;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ADC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BCD.</a:t>
            </a:r>
          </a:p>
        </p:txBody>
      </p:sp>
    </p:spTree>
    <p:extLst>
      <p:ext uri="{BB962C8B-B14F-4D97-AF65-F5344CB8AC3E}">
        <p14:creationId xmlns:p14="http://schemas.microsoft.com/office/powerpoint/2010/main" val="100993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C4EA6E-F20E-43A3-A447-28589C02B0AA}"/>
              </a:ext>
            </a:extLst>
          </p:cNvPr>
          <p:cNvSpPr/>
          <p:nvPr/>
        </p:nvSpPr>
        <p:spPr>
          <a:xfrm flipH="1">
            <a:off x="5648138" y="3011506"/>
            <a:ext cx="3068782" cy="2807566"/>
          </a:xfrm>
          <a:custGeom>
            <a:avLst/>
            <a:gdLst>
              <a:gd name="connsiteX0" fmla="*/ 1414199 w 3068782"/>
              <a:gd name="connsiteY0" fmla="*/ 0 h 2807566"/>
              <a:gd name="connsiteX1" fmla="*/ 3068782 w 3068782"/>
              <a:gd name="connsiteY1" fmla="*/ 0 h 2807566"/>
              <a:gd name="connsiteX2" fmla="*/ 3068782 w 3068782"/>
              <a:gd name="connsiteY2" fmla="*/ 2807566 h 2807566"/>
              <a:gd name="connsiteX3" fmla="*/ 0 w 3068782"/>
              <a:gd name="connsiteY3" fmla="*/ 2807566 h 280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8782" h="2807566">
                <a:moveTo>
                  <a:pt x="1414199" y="0"/>
                </a:moveTo>
                <a:lnTo>
                  <a:pt x="3068782" y="0"/>
                </a:lnTo>
                <a:lnTo>
                  <a:pt x="3068782" y="2807566"/>
                </a:lnTo>
                <a:lnTo>
                  <a:pt x="0" y="2807566"/>
                </a:ln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75" y="29558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333464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067336" y="1519381"/>
            <a:ext cx="998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Gấp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sao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BC,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B,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C 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32). So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sánh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DAB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CBA;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ADC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BCD.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DEDB49-E668-4E67-ABBF-B68DC3BD7413}"/>
              </a:ext>
            </a:extLst>
          </p:cNvPr>
          <p:cNvSpPr/>
          <p:nvPr/>
        </p:nvSpPr>
        <p:spPr>
          <a:xfrm>
            <a:off x="2579356" y="3011506"/>
            <a:ext cx="3068782" cy="2807566"/>
          </a:xfrm>
          <a:custGeom>
            <a:avLst/>
            <a:gdLst>
              <a:gd name="connsiteX0" fmla="*/ 1414199 w 3068782"/>
              <a:gd name="connsiteY0" fmla="*/ 0 h 2807566"/>
              <a:gd name="connsiteX1" fmla="*/ 3068782 w 3068782"/>
              <a:gd name="connsiteY1" fmla="*/ 0 h 2807566"/>
              <a:gd name="connsiteX2" fmla="*/ 3068782 w 3068782"/>
              <a:gd name="connsiteY2" fmla="*/ 2807566 h 2807566"/>
              <a:gd name="connsiteX3" fmla="*/ 0 w 3068782"/>
              <a:gd name="connsiteY3" fmla="*/ 2807566 h 280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8782" h="2807566">
                <a:moveTo>
                  <a:pt x="1414199" y="0"/>
                </a:moveTo>
                <a:lnTo>
                  <a:pt x="3068782" y="0"/>
                </a:lnTo>
                <a:lnTo>
                  <a:pt x="3068782" y="2807566"/>
                </a:lnTo>
                <a:lnTo>
                  <a:pt x="0" y="2807566"/>
                </a:lnTo>
                <a:close/>
              </a:path>
            </a:pathLst>
          </a:custGeom>
          <a:solidFill>
            <a:srgbClr val="FFFBF7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5F8B6-1B86-4B63-AC50-4983FD311B02}"/>
              </a:ext>
            </a:extLst>
          </p:cNvPr>
          <p:cNvSpPr txBox="1"/>
          <p:nvPr/>
        </p:nvSpPr>
        <p:spPr>
          <a:xfrm>
            <a:off x="7296527" y="2614773"/>
            <a:ext cx="1759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B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/>
              <a:t>                                                  </a:t>
            </a:r>
          </a:p>
          <a:p>
            <a:r>
              <a:rPr lang="en-US" b="1" i="1" dirty="0"/>
              <a:t>                   C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9F0CC0-E6E5-465D-A778-5C05BA6EFEA5}"/>
              </a:ext>
            </a:extLst>
          </p:cNvPr>
          <p:cNvSpPr/>
          <p:nvPr/>
        </p:nvSpPr>
        <p:spPr>
          <a:xfrm flipH="1">
            <a:off x="5648138" y="3011506"/>
            <a:ext cx="3068782" cy="2807566"/>
          </a:xfrm>
          <a:custGeom>
            <a:avLst/>
            <a:gdLst>
              <a:gd name="connsiteX0" fmla="*/ 1414199 w 3068782"/>
              <a:gd name="connsiteY0" fmla="*/ 0 h 2807566"/>
              <a:gd name="connsiteX1" fmla="*/ 3068782 w 3068782"/>
              <a:gd name="connsiteY1" fmla="*/ 0 h 2807566"/>
              <a:gd name="connsiteX2" fmla="*/ 3068782 w 3068782"/>
              <a:gd name="connsiteY2" fmla="*/ 2807566 h 2807566"/>
              <a:gd name="connsiteX3" fmla="*/ 0 w 3068782"/>
              <a:gd name="connsiteY3" fmla="*/ 2807566 h 280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8782" h="2807566">
                <a:moveTo>
                  <a:pt x="1414199" y="0"/>
                </a:moveTo>
                <a:lnTo>
                  <a:pt x="3068782" y="0"/>
                </a:lnTo>
                <a:lnTo>
                  <a:pt x="3068782" y="2807566"/>
                </a:lnTo>
                <a:lnTo>
                  <a:pt x="0" y="2807566"/>
                </a:lnTo>
                <a:close/>
              </a:path>
            </a:pathLst>
          </a:custGeom>
          <a:solidFill>
            <a:srgbClr val="FFFBF7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46E7B-6838-41E6-BCA2-96430C95230F}"/>
              </a:ext>
            </a:extLst>
          </p:cNvPr>
          <p:cNvSpPr txBox="1"/>
          <p:nvPr/>
        </p:nvSpPr>
        <p:spPr>
          <a:xfrm>
            <a:off x="3620855" y="2562421"/>
            <a:ext cx="52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</a:t>
            </a:r>
          </a:p>
          <a:p>
            <a:endParaRPr lang="en-US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BFB00-4041-4028-BA58-BCE40C038728}"/>
              </a:ext>
            </a:extLst>
          </p:cNvPr>
          <p:cNvSpPr txBox="1"/>
          <p:nvPr/>
        </p:nvSpPr>
        <p:spPr>
          <a:xfrm>
            <a:off x="2228472" y="5888109"/>
            <a:ext cx="52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</a:t>
            </a:r>
          </a:p>
          <a:p>
            <a:endParaRPr lang="en-US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1C2A71-93E0-4B06-8AF0-119E6E842B2E}"/>
              </a:ext>
            </a:extLst>
          </p:cNvPr>
          <p:cNvSpPr txBox="1"/>
          <p:nvPr/>
        </p:nvSpPr>
        <p:spPr>
          <a:xfrm>
            <a:off x="8871685" y="2885586"/>
            <a:ext cx="298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8119"/>
                </a:solidFill>
              </a:rPr>
              <a:t>góc</a:t>
            </a:r>
            <a:r>
              <a:rPr lang="en-US" dirty="0">
                <a:solidFill>
                  <a:srgbClr val="FF8119"/>
                </a:solidFill>
              </a:rPr>
              <a:t> DAB </a:t>
            </a:r>
            <a:r>
              <a:rPr lang="en-US" dirty="0" err="1">
                <a:solidFill>
                  <a:srgbClr val="FF8119"/>
                </a:solidFill>
              </a:rPr>
              <a:t>bằng</a:t>
            </a:r>
            <a:r>
              <a:rPr lang="en-US" dirty="0">
                <a:solidFill>
                  <a:srgbClr val="FF8119"/>
                </a:solidFill>
              </a:rPr>
              <a:t> </a:t>
            </a:r>
            <a:r>
              <a:rPr lang="en-US" dirty="0" err="1">
                <a:solidFill>
                  <a:srgbClr val="FF8119"/>
                </a:solidFill>
              </a:rPr>
              <a:t>góc</a:t>
            </a:r>
            <a:r>
              <a:rPr lang="en-US" dirty="0">
                <a:solidFill>
                  <a:srgbClr val="FF8119"/>
                </a:solidFill>
              </a:rPr>
              <a:t> CBA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A1B251-E884-4BE9-87CB-F8412EACF9BC}"/>
              </a:ext>
            </a:extLst>
          </p:cNvPr>
          <p:cNvSpPr txBox="1"/>
          <p:nvPr/>
        </p:nvSpPr>
        <p:spPr>
          <a:xfrm>
            <a:off x="9065688" y="5449740"/>
            <a:ext cx="298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8119"/>
                </a:solidFill>
              </a:rPr>
              <a:t>góc</a:t>
            </a:r>
            <a:r>
              <a:rPr lang="en-US" dirty="0">
                <a:solidFill>
                  <a:srgbClr val="FF8119"/>
                </a:solidFill>
              </a:rPr>
              <a:t> ADC </a:t>
            </a:r>
            <a:r>
              <a:rPr lang="en-US" dirty="0" err="1">
                <a:solidFill>
                  <a:srgbClr val="FF8119"/>
                </a:solidFill>
              </a:rPr>
              <a:t>bằng</a:t>
            </a:r>
            <a:r>
              <a:rPr lang="en-US" dirty="0">
                <a:solidFill>
                  <a:srgbClr val="FF8119"/>
                </a:solidFill>
              </a:rPr>
              <a:t> </a:t>
            </a:r>
            <a:r>
              <a:rPr lang="en-US" dirty="0" err="1">
                <a:solidFill>
                  <a:srgbClr val="FF8119"/>
                </a:solidFill>
              </a:rPr>
              <a:t>góc</a:t>
            </a:r>
            <a:r>
              <a:rPr lang="en-US" dirty="0">
                <a:solidFill>
                  <a:srgbClr val="FF8119"/>
                </a:solidFill>
              </a:rPr>
              <a:t> BCD</a:t>
            </a:r>
          </a:p>
        </p:txBody>
      </p:sp>
    </p:spTree>
    <p:extLst>
      <p:ext uri="{BB962C8B-B14F-4D97-AF65-F5344CB8AC3E}">
        <p14:creationId xmlns:p14="http://schemas.microsoft.com/office/powerpoint/2010/main" val="23514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416 L 0.52734 -0.00255 " pathEditMode="relative" rAng="0" ptsTypes="AA">
                                      <p:cBhvr>
                                        <p:cTn id="17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-3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30417 0.00023 " pathEditMode="relative" rAng="0" ptsTypes="AA">
                                      <p:cBhvr>
                                        <p:cTn id="19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7230" y="5329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pic>
        <p:nvPicPr>
          <p:cNvPr id="20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9394EF6-0B6E-4F15-BC38-DE86796606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6" t="26740" r="4033" b="15811"/>
          <a:stretch/>
        </p:blipFill>
        <p:spPr>
          <a:xfrm>
            <a:off x="7939088" y="2400300"/>
            <a:ext cx="4252912" cy="3108325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379F64-E0C5-4D24-9E97-239F8D56453F}"/>
              </a:ext>
            </a:extLst>
          </p:cNvPr>
          <p:cNvSpPr txBox="1"/>
          <p:nvPr/>
        </p:nvSpPr>
        <p:spPr>
          <a:xfrm>
            <a:off x="491067" y="2301887"/>
            <a:ext cx="724323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FF0000"/>
                </a:solidFill>
              </a:rPr>
              <a:t>Nhận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xét</a:t>
            </a:r>
            <a:r>
              <a:rPr lang="en-US" sz="2400" i="1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MNPQ ở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33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Hai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MN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PQ song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Hai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 MN = NQ;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 MP = NQ;</a:t>
            </a:r>
          </a:p>
          <a:p>
            <a:pPr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Hai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PQ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NPQ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PQM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MN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QMN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MNP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4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852A42-CC5C-460E-8AF9-2F1D29702184}"/>
              </a:ext>
            </a:extLst>
          </p:cNvPr>
          <p:cNvSpPr/>
          <p:nvPr/>
        </p:nvSpPr>
        <p:spPr>
          <a:xfrm>
            <a:off x="288887" y="851410"/>
            <a:ext cx="1670060" cy="628145"/>
          </a:xfrm>
          <a:custGeom>
            <a:avLst/>
            <a:gdLst>
              <a:gd name="connsiteX0" fmla="*/ 2202450 w 3624852"/>
              <a:gd name="connsiteY0" fmla="*/ 0 h 1440945"/>
              <a:gd name="connsiteX1" fmla="*/ 3623589 w 3624852"/>
              <a:gd name="connsiteY1" fmla="*/ 0 h 1440945"/>
              <a:gd name="connsiteX2" fmla="*/ 3624852 w 3624852"/>
              <a:gd name="connsiteY2" fmla="*/ 24895 h 1440945"/>
              <a:gd name="connsiteX3" fmla="*/ 2347883 w 3624852"/>
              <a:gd name="connsiteY3" fmla="*/ 1433634 h 1440945"/>
              <a:gd name="connsiteX4" fmla="*/ 2273300 w 3624852"/>
              <a:gd name="connsiteY4" fmla="*/ 1437384 h 1440945"/>
              <a:gd name="connsiteX5" fmla="*/ 2273300 w 3624852"/>
              <a:gd name="connsiteY5" fmla="*/ 1440945 h 1440945"/>
              <a:gd name="connsiteX6" fmla="*/ 2202451 w 3624852"/>
              <a:gd name="connsiteY6" fmla="*/ 1440945 h 1440945"/>
              <a:gd name="connsiteX7" fmla="*/ 2202450 w 3624852"/>
              <a:gd name="connsiteY7" fmla="*/ 1440945 h 1440945"/>
              <a:gd name="connsiteX8" fmla="*/ 0 w 3624852"/>
              <a:gd name="connsiteY8" fmla="*/ 1440945 h 1440945"/>
              <a:gd name="connsiteX9" fmla="*/ 0 w 3624852"/>
              <a:gd name="connsiteY9" fmla="*/ 1089 h 1440945"/>
              <a:gd name="connsiteX10" fmla="*/ 2202450 w 3624852"/>
              <a:gd name="connsiteY10" fmla="*/ 1089 h 144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4852" h="1440945">
                <a:moveTo>
                  <a:pt x="2202450" y="0"/>
                </a:moveTo>
                <a:lnTo>
                  <a:pt x="3623589" y="0"/>
                </a:lnTo>
                <a:lnTo>
                  <a:pt x="3624852" y="24895"/>
                </a:lnTo>
                <a:cubicBezTo>
                  <a:pt x="3624852" y="758079"/>
                  <a:pt x="3065137" y="1361118"/>
                  <a:pt x="2347883" y="1433634"/>
                </a:cubicBezTo>
                <a:lnTo>
                  <a:pt x="2273300" y="1437384"/>
                </a:lnTo>
                <a:lnTo>
                  <a:pt x="2273300" y="1440945"/>
                </a:lnTo>
                <a:lnTo>
                  <a:pt x="2202451" y="1440945"/>
                </a:lnTo>
                <a:lnTo>
                  <a:pt x="2202450" y="1440945"/>
                </a:lnTo>
                <a:lnTo>
                  <a:pt x="0" y="1440945"/>
                </a:lnTo>
                <a:lnTo>
                  <a:pt x="0" y="1089"/>
                </a:lnTo>
                <a:lnTo>
                  <a:pt x="2202450" y="1089"/>
                </a:lnTo>
                <a:close/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BÀI TẬP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A6CEC-BA7A-4AB7-842E-40B9043463AB}"/>
              </a:ext>
            </a:extLst>
          </p:cNvPr>
          <p:cNvSpPr txBox="1"/>
          <p:nvPr/>
        </p:nvSpPr>
        <p:spPr>
          <a:xfrm>
            <a:off x="2107793" y="777342"/>
            <a:ext cx="929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quan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982E5D1-3068-4FBA-8231-429F4944CE67}"/>
              </a:ext>
            </a:extLst>
          </p:cNvPr>
          <p:cNvSpPr/>
          <p:nvPr/>
        </p:nvSpPr>
        <p:spPr>
          <a:xfrm>
            <a:off x="3851018" y="2051465"/>
            <a:ext cx="1789938" cy="15430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7E15F85-1A19-4FA3-A632-FDDFAAC1D223}"/>
              </a:ext>
            </a:extLst>
          </p:cNvPr>
          <p:cNvSpPr/>
          <p:nvPr/>
        </p:nvSpPr>
        <p:spPr>
          <a:xfrm>
            <a:off x="6603678" y="2218889"/>
            <a:ext cx="2320549" cy="139936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3E1E3B9B-ACD3-4A29-9A2D-991083F61B61}"/>
              </a:ext>
            </a:extLst>
          </p:cNvPr>
          <p:cNvSpPr/>
          <p:nvPr/>
        </p:nvSpPr>
        <p:spPr>
          <a:xfrm>
            <a:off x="9886950" y="2228850"/>
            <a:ext cx="1924050" cy="138940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3DC5B-8032-4BA9-B179-2C3F4382E955}"/>
              </a:ext>
            </a:extLst>
          </p:cNvPr>
          <p:cNvSpPr txBox="1"/>
          <p:nvPr/>
        </p:nvSpPr>
        <p:spPr>
          <a:xfrm>
            <a:off x="1958946" y="3858034"/>
            <a:ext cx="94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                                    b)			c)			        d)               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65D203-6C03-4F6A-8657-9A08D9A23BAA}"/>
              </a:ext>
            </a:extLst>
          </p:cNvPr>
          <p:cNvSpPr/>
          <p:nvPr/>
        </p:nvSpPr>
        <p:spPr>
          <a:xfrm>
            <a:off x="1272763" y="4671356"/>
            <a:ext cx="2578255" cy="571500"/>
          </a:xfrm>
          <a:prstGeom prst="roundRect">
            <a:avLst/>
          </a:prstGeom>
          <a:solidFill>
            <a:srgbClr val="FFFBF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04040"/>
                </a:solidFill>
              </a:rPr>
              <a:t>A. </a:t>
            </a:r>
            <a:r>
              <a:rPr lang="en-US" sz="2400" dirty="0" err="1">
                <a:solidFill>
                  <a:srgbClr val="404040"/>
                </a:solidFill>
              </a:rPr>
              <a:t>Hình</a:t>
            </a:r>
            <a:r>
              <a:rPr lang="en-US" sz="2400" dirty="0">
                <a:solidFill>
                  <a:srgbClr val="404040"/>
                </a:solidFill>
              </a:rPr>
              <a:t> 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365998-516E-4A95-9E66-AEC3316E107C}"/>
              </a:ext>
            </a:extLst>
          </p:cNvPr>
          <p:cNvSpPr/>
          <p:nvPr/>
        </p:nvSpPr>
        <p:spPr>
          <a:xfrm>
            <a:off x="4390363" y="4671356"/>
            <a:ext cx="2578255" cy="571500"/>
          </a:xfrm>
          <a:prstGeom prst="roundRect">
            <a:avLst/>
          </a:prstGeom>
          <a:solidFill>
            <a:srgbClr val="FFFBF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04040"/>
                </a:solidFill>
              </a:rPr>
              <a:t>B. </a:t>
            </a:r>
            <a:r>
              <a:rPr lang="en-US" sz="2400" dirty="0" err="1">
                <a:solidFill>
                  <a:srgbClr val="404040"/>
                </a:solidFill>
              </a:rPr>
              <a:t>Hình</a:t>
            </a:r>
            <a:r>
              <a:rPr lang="en-US" sz="2400" dirty="0">
                <a:solidFill>
                  <a:srgbClr val="404040"/>
                </a:solidFill>
              </a:rPr>
              <a:t> b.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B683FE-7C2C-4551-80E6-290DE4A8780B}"/>
              </a:ext>
            </a:extLst>
          </p:cNvPr>
          <p:cNvSpPr/>
          <p:nvPr/>
        </p:nvSpPr>
        <p:spPr>
          <a:xfrm>
            <a:off x="1272763" y="5720840"/>
            <a:ext cx="2578255" cy="571500"/>
          </a:xfrm>
          <a:prstGeom prst="roundRect">
            <a:avLst/>
          </a:prstGeom>
          <a:solidFill>
            <a:srgbClr val="FFFBF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04040"/>
                </a:solidFill>
              </a:rPr>
              <a:t>C. </a:t>
            </a:r>
            <a:r>
              <a:rPr lang="en-US" sz="2400" dirty="0" err="1">
                <a:solidFill>
                  <a:srgbClr val="404040"/>
                </a:solidFill>
              </a:rPr>
              <a:t>Hình</a:t>
            </a:r>
            <a:r>
              <a:rPr lang="en-US" sz="2400" dirty="0">
                <a:solidFill>
                  <a:srgbClr val="404040"/>
                </a:solidFill>
              </a:rPr>
              <a:t> c.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F8E73D-09D1-4DA1-A35D-4B1892C053E6}"/>
              </a:ext>
            </a:extLst>
          </p:cNvPr>
          <p:cNvSpPr/>
          <p:nvPr/>
        </p:nvSpPr>
        <p:spPr>
          <a:xfrm>
            <a:off x="4390363" y="5720840"/>
            <a:ext cx="2578255" cy="571500"/>
          </a:xfrm>
          <a:prstGeom prst="roundRect">
            <a:avLst/>
          </a:prstGeom>
          <a:solidFill>
            <a:srgbClr val="FFFBF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04040"/>
                </a:solidFill>
              </a:rPr>
              <a:t>D. </a:t>
            </a:r>
            <a:r>
              <a:rPr lang="en-US" sz="2400" dirty="0" err="1">
                <a:solidFill>
                  <a:srgbClr val="404040"/>
                </a:solidFill>
              </a:rPr>
              <a:t>Hình</a:t>
            </a:r>
            <a:r>
              <a:rPr lang="en-US" sz="2400" dirty="0">
                <a:solidFill>
                  <a:srgbClr val="404040"/>
                </a:solidFill>
              </a:rPr>
              <a:t> d.</a:t>
            </a:r>
          </a:p>
        </p:txBody>
      </p:sp>
      <p:sp>
        <p:nvSpPr>
          <p:cNvPr id="12" name="Flowchart: Manual Input 11">
            <a:extLst>
              <a:ext uri="{FF2B5EF4-FFF2-40B4-BE49-F238E27FC236}">
                <a16:creationId xmlns:a16="http://schemas.microsoft.com/office/drawing/2014/main" id="{8C03EE49-2F80-4868-9065-8347BADAD884}"/>
              </a:ext>
            </a:extLst>
          </p:cNvPr>
          <p:cNvSpPr/>
          <p:nvPr/>
        </p:nvSpPr>
        <p:spPr>
          <a:xfrm rot="5400000">
            <a:off x="1491914" y="2104997"/>
            <a:ext cx="1231757" cy="1789937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424927-E977-419F-BAEE-FBD685F02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18" y="4227366"/>
            <a:ext cx="2367115" cy="23671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CFE458-4640-4B61-9864-0394DC9239E4}"/>
              </a:ext>
            </a:extLst>
          </p:cNvPr>
          <p:cNvSpPr txBox="1"/>
          <p:nvPr/>
        </p:nvSpPr>
        <p:spPr>
          <a:xfrm>
            <a:off x="8599357" y="5242856"/>
            <a:ext cx="359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CHÚC MỪNG BẠN!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ĐÁP ÁN CHÍNH XÁC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5EB828B-2FDC-48BB-8A1F-C6F2DEFED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61" y="4388465"/>
            <a:ext cx="2009366" cy="20093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0F920E-1E51-4670-8FC1-722D90CECCFB}"/>
              </a:ext>
            </a:extLst>
          </p:cNvPr>
          <p:cNvSpPr txBox="1"/>
          <p:nvPr/>
        </p:nvSpPr>
        <p:spPr>
          <a:xfrm>
            <a:off x="8758644" y="5249661"/>
            <a:ext cx="359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RẤT TIẾC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ĐÁP ÁN CHƯA ĐÚNG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9DC93E-A992-499A-94EA-03CFB815B284}"/>
              </a:ext>
            </a:extLst>
          </p:cNvPr>
          <p:cNvSpPr/>
          <p:nvPr/>
        </p:nvSpPr>
        <p:spPr>
          <a:xfrm>
            <a:off x="9506305" y="6141522"/>
            <a:ext cx="1692111" cy="51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LÀM LẠI</a:t>
            </a:r>
          </a:p>
        </p:txBody>
      </p:sp>
    </p:spTree>
    <p:extLst>
      <p:ext uri="{BB962C8B-B14F-4D97-AF65-F5344CB8AC3E}">
        <p14:creationId xmlns:p14="http://schemas.microsoft.com/office/powerpoint/2010/main" val="1630882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6" grpId="0" animBg="1"/>
      <p:bldP spid="7" grpId="0" animBg="1"/>
      <p:bldP spid="8" grpId="0"/>
      <p:bldP spid="10" grpId="0" animBg="1"/>
      <p:bldP spid="14" grpId="0" animBg="1"/>
      <p:bldP spid="16" grpId="0" animBg="1"/>
      <p:bldP spid="17" grpId="0" animBg="1"/>
      <p:bldP spid="12" grpId="0" animBg="1"/>
      <p:bldP spid="21" grpId="0"/>
      <p:bldP spid="24" grpId="0"/>
      <p:bldP spid="24" grpId="1"/>
      <p:bldP spid="24" grpId="2"/>
      <p:bldP spid="24" grpId="3"/>
      <p:bldP spid="25" grpId="0" animBg="1"/>
      <p:bldP spid="25" grpId="1" animBg="1"/>
      <p:bldP spid="2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852A42-CC5C-460E-8AF9-2F1D29702184}"/>
              </a:ext>
            </a:extLst>
          </p:cNvPr>
          <p:cNvSpPr/>
          <p:nvPr/>
        </p:nvSpPr>
        <p:spPr>
          <a:xfrm>
            <a:off x="288887" y="851410"/>
            <a:ext cx="1670060" cy="628145"/>
          </a:xfrm>
          <a:custGeom>
            <a:avLst/>
            <a:gdLst>
              <a:gd name="connsiteX0" fmla="*/ 2202450 w 3624852"/>
              <a:gd name="connsiteY0" fmla="*/ 0 h 1440945"/>
              <a:gd name="connsiteX1" fmla="*/ 3623589 w 3624852"/>
              <a:gd name="connsiteY1" fmla="*/ 0 h 1440945"/>
              <a:gd name="connsiteX2" fmla="*/ 3624852 w 3624852"/>
              <a:gd name="connsiteY2" fmla="*/ 24895 h 1440945"/>
              <a:gd name="connsiteX3" fmla="*/ 2347883 w 3624852"/>
              <a:gd name="connsiteY3" fmla="*/ 1433634 h 1440945"/>
              <a:gd name="connsiteX4" fmla="*/ 2273300 w 3624852"/>
              <a:gd name="connsiteY4" fmla="*/ 1437384 h 1440945"/>
              <a:gd name="connsiteX5" fmla="*/ 2273300 w 3624852"/>
              <a:gd name="connsiteY5" fmla="*/ 1440945 h 1440945"/>
              <a:gd name="connsiteX6" fmla="*/ 2202451 w 3624852"/>
              <a:gd name="connsiteY6" fmla="*/ 1440945 h 1440945"/>
              <a:gd name="connsiteX7" fmla="*/ 2202450 w 3624852"/>
              <a:gd name="connsiteY7" fmla="*/ 1440945 h 1440945"/>
              <a:gd name="connsiteX8" fmla="*/ 0 w 3624852"/>
              <a:gd name="connsiteY8" fmla="*/ 1440945 h 1440945"/>
              <a:gd name="connsiteX9" fmla="*/ 0 w 3624852"/>
              <a:gd name="connsiteY9" fmla="*/ 1089 h 1440945"/>
              <a:gd name="connsiteX10" fmla="*/ 2202450 w 3624852"/>
              <a:gd name="connsiteY10" fmla="*/ 1089 h 144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4852" h="1440945">
                <a:moveTo>
                  <a:pt x="2202450" y="0"/>
                </a:moveTo>
                <a:lnTo>
                  <a:pt x="3623589" y="0"/>
                </a:lnTo>
                <a:lnTo>
                  <a:pt x="3624852" y="24895"/>
                </a:lnTo>
                <a:cubicBezTo>
                  <a:pt x="3624852" y="758079"/>
                  <a:pt x="3065137" y="1361118"/>
                  <a:pt x="2347883" y="1433634"/>
                </a:cubicBezTo>
                <a:lnTo>
                  <a:pt x="2273300" y="1437384"/>
                </a:lnTo>
                <a:lnTo>
                  <a:pt x="2273300" y="1440945"/>
                </a:lnTo>
                <a:lnTo>
                  <a:pt x="2202451" y="1440945"/>
                </a:lnTo>
                <a:lnTo>
                  <a:pt x="2202450" y="1440945"/>
                </a:lnTo>
                <a:lnTo>
                  <a:pt x="0" y="1440945"/>
                </a:lnTo>
                <a:lnTo>
                  <a:pt x="0" y="1089"/>
                </a:lnTo>
                <a:lnTo>
                  <a:pt x="2202450" y="1089"/>
                </a:lnTo>
                <a:close/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BÀI TẬP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A6CEC-BA7A-4AB7-842E-40B9043463AB}"/>
              </a:ext>
            </a:extLst>
          </p:cNvPr>
          <p:cNvSpPr txBox="1"/>
          <p:nvPr/>
        </p:nvSpPr>
        <p:spPr>
          <a:xfrm>
            <a:off x="2107793" y="777342"/>
            <a:ext cx="929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Cho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EFGH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điền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chổ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trống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309421-B686-48F7-968A-1A463E221714}"/>
              </a:ext>
            </a:extLst>
          </p:cNvPr>
          <p:cNvGrpSpPr/>
          <p:nvPr/>
        </p:nvGrpSpPr>
        <p:grpSpPr>
          <a:xfrm>
            <a:off x="6753752" y="2393639"/>
            <a:ext cx="5146994" cy="3416320"/>
            <a:chOff x="6756119" y="1383989"/>
            <a:chExt cx="5146994" cy="34163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A37D36-D9D1-4774-BD3D-D6125DA7A876}"/>
                </a:ext>
              </a:extLst>
            </p:cNvPr>
            <p:cNvSpPr txBox="1"/>
            <p:nvPr/>
          </p:nvSpPr>
          <p:spPr>
            <a:xfrm>
              <a:off x="6756119" y="1383989"/>
              <a:ext cx="514699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       E			           F</a:t>
              </a:r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r>
                <a:rPr lang="en-US" sz="2400" b="1" i="1" dirty="0"/>
                <a:t>H					G</a:t>
              </a:r>
            </a:p>
          </p:txBody>
        </p:sp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FFBDF19C-A158-49EE-8D3A-B6B9B9BCCB12}"/>
                </a:ext>
              </a:extLst>
            </p:cNvPr>
            <p:cNvSpPr/>
            <p:nvPr/>
          </p:nvSpPr>
          <p:spPr>
            <a:xfrm>
              <a:off x="7245154" y="1924301"/>
              <a:ext cx="4154557" cy="2335696"/>
            </a:xfrm>
            <a:prstGeom prst="trapezoid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978FEA-1D7E-4A0E-8D29-E95CA3EEDBE1}"/>
                </a:ext>
              </a:extLst>
            </p:cNvPr>
            <p:cNvCxnSpPr/>
            <p:nvPr/>
          </p:nvCxnSpPr>
          <p:spPr>
            <a:xfrm>
              <a:off x="7812157" y="1924301"/>
              <a:ext cx="3587554" cy="23356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EF3E48-5101-4463-9197-4458A1793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5154" y="1924301"/>
              <a:ext cx="3560006" cy="23356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91BA830-B459-4398-B7C4-9D996827F9DD}"/>
              </a:ext>
            </a:extLst>
          </p:cNvPr>
          <p:cNvSpPr txBox="1"/>
          <p:nvPr/>
        </p:nvSpPr>
        <p:spPr>
          <a:xfrm>
            <a:off x="1123917" y="1924301"/>
            <a:ext cx="5391183" cy="366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EH = ………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EG = ……….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EF …………………… GH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Góc</a:t>
            </a:r>
            <a:r>
              <a:rPr lang="en-US" sz="2400" dirty="0"/>
              <a:t> GFE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……………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Góc</a:t>
            </a:r>
            <a:r>
              <a:rPr lang="en-US" sz="2400" dirty="0"/>
              <a:t> HGF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…………...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94D9FB-B901-43F2-A1F3-D8C7FB5D2863}"/>
              </a:ext>
            </a:extLst>
          </p:cNvPr>
          <p:cNvSpPr txBox="1"/>
          <p:nvPr/>
        </p:nvSpPr>
        <p:spPr>
          <a:xfrm>
            <a:off x="1939897" y="2124706"/>
            <a:ext cx="16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707"/>
                </a:solidFill>
              </a:rPr>
              <a:t>FG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C6E808-902C-4AFF-929E-7F6C466EA255}"/>
              </a:ext>
            </a:extLst>
          </p:cNvPr>
          <p:cNvSpPr txBox="1"/>
          <p:nvPr/>
        </p:nvSpPr>
        <p:spPr>
          <a:xfrm>
            <a:off x="1939896" y="2840868"/>
            <a:ext cx="16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707"/>
                </a:solidFill>
              </a:rPr>
              <a:t>FH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CEEC6B-494B-45DB-BE83-6D7CB8F3B128}"/>
              </a:ext>
            </a:extLst>
          </p:cNvPr>
          <p:cNvSpPr txBox="1"/>
          <p:nvPr/>
        </p:nvSpPr>
        <p:spPr>
          <a:xfrm>
            <a:off x="1768446" y="3580395"/>
            <a:ext cx="251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707"/>
                </a:solidFill>
              </a:rPr>
              <a:t>Song </a:t>
            </a:r>
            <a:r>
              <a:rPr lang="en-US" sz="2400" dirty="0" err="1">
                <a:solidFill>
                  <a:srgbClr val="FF7707"/>
                </a:solidFill>
              </a:rPr>
              <a:t>song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với</a:t>
            </a:r>
            <a:endParaRPr lang="en-US" sz="2400" dirty="0">
              <a:solidFill>
                <a:srgbClr val="FF7707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9F22DA-7FFD-4B3C-8F5B-F1503F989023}"/>
              </a:ext>
            </a:extLst>
          </p:cNvPr>
          <p:cNvSpPr txBox="1"/>
          <p:nvPr/>
        </p:nvSpPr>
        <p:spPr>
          <a:xfrm>
            <a:off x="4787093" y="4331404"/>
            <a:ext cx="16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707"/>
                </a:solidFill>
              </a:rPr>
              <a:t>HEF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29ED4B-F555-42B7-850D-A16CB738D8B0}"/>
              </a:ext>
            </a:extLst>
          </p:cNvPr>
          <p:cNvSpPr txBox="1"/>
          <p:nvPr/>
        </p:nvSpPr>
        <p:spPr>
          <a:xfrm>
            <a:off x="4656093" y="5089614"/>
            <a:ext cx="16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707"/>
                </a:solidFill>
              </a:rPr>
              <a:t>EHG</a:t>
            </a:r>
          </a:p>
        </p:txBody>
      </p:sp>
    </p:spTree>
    <p:extLst>
      <p:ext uri="{BB962C8B-B14F-4D97-AF65-F5344CB8AC3E}">
        <p14:creationId xmlns:p14="http://schemas.microsoft.com/office/powerpoint/2010/main" val="2445092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588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Quicksand</vt:lpstr>
      <vt:lpstr>UTM Avo</vt:lpstr>
      <vt:lpstr>Arial</vt:lpstr>
      <vt:lpstr>Office Theme</vt:lpstr>
      <vt:lpstr>Tuần 11 Bài 4: Hình thang cân – Tiết 2 </vt:lpstr>
      <vt:lpstr>I. Nhận biết hình thang cân</vt:lpstr>
      <vt:lpstr>I. Nhận biết hình thang cân</vt:lpstr>
      <vt:lpstr>I. Nhận biết hình thang cân</vt:lpstr>
      <vt:lpstr>I. Nhận biết hình thang cân</vt:lpstr>
      <vt:lpstr>I. Nhận biết hình thang cân</vt:lpstr>
      <vt:lpstr>I. Nhận biết hình thang cân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102</cp:revision>
  <dcterms:created xsi:type="dcterms:W3CDTF">2021-11-01T08:16:43Z</dcterms:created>
  <dcterms:modified xsi:type="dcterms:W3CDTF">2022-01-24T07:15:38Z</dcterms:modified>
</cp:coreProperties>
</file>